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7"/>
  </p:notesMasterIdLst>
  <p:sldIdLst>
    <p:sldId id="257" r:id="rId2"/>
    <p:sldId id="259" r:id="rId3"/>
    <p:sldId id="266" r:id="rId4"/>
    <p:sldId id="261" r:id="rId5"/>
    <p:sldId id="263" r:id="rId6"/>
    <p:sldId id="262" r:id="rId7"/>
    <p:sldId id="265" r:id="rId8"/>
    <p:sldId id="277" r:id="rId9"/>
    <p:sldId id="275" r:id="rId10"/>
    <p:sldId id="276" r:id="rId11"/>
    <p:sldId id="278" r:id="rId12"/>
    <p:sldId id="272" r:id="rId13"/>
    <p:sldId id="285" r:id="rId14"/>
    <p:sldId id="281" r:id="rId15"/>
    <p:sldId id="284" r:id="rId1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8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4660"/>
  </p:normalViewPr>
  <p:slideViewPr>
    <p:cSldViewPr>
      <p:cViewPr>
        <p:scale>
          <a:sx n="70" d="100"/>
          <a:sy n="70" d="100"/>
        </p:scale>
        <p:origin x="-2814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AC09E6E-A3B7-416B-86F1-02E1D0BB25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0ADE4B-CE01-4D9A-B7BA-1345B54BDC8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3DEB1-EC64-4119-BE9E-CD94E0DFAB6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B1AA1D-4F0A-4DC6-A733-69CEE303997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73F88-35EE-4367-BF7A-2B5CC3E6FD4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6807-91C9-445C-87FC-938442212D1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2B5B8-AC88-4632-9BF4-AABB4A5C831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8B07BC5D-9CD8-4CE2-8C72-7B21F3B669F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607FCA78-BF90-4FC7-8CA5-5477D10A600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6E19153-15A9-4A10-A62C-E4CEA7CE824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76C47-E744-4929-AEB7-173F1D0FCBE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E726B317-4E97-4AB4-B0B2-B0D0160985C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2669B05-48E9-47EC-92BF-99883FBEBFB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E57B2475-3CB7-4D4C-9BBD-3BB624698FE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B4F1A40-E208-43A3-BE89-D10F59CE264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3600" b="1" dirty="0" smtClean="0">
              <a:latin typeface="Comic Sans MS" pitchFamily="66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3600" b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4400" b="1" dirty="0" smtClean="0">
                <a:solidFill>
                  <a:schemeClr val="accent1"/>
                </a:solidFill>
                <a:latin typeface="Comic Sans MS" pitchFamily="66" charset="0"/>
              </a:rPr>
              <a:t>VERİMLİ DERS ÇALIŞMA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4400" b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4400" b="1" dirty="0" smtClean="0">
                <a:solidFill>
                  <a:schemeClr val="accent1"/>
                </a:solidFill>
                <a:latin typeface="Comic Sans MS" pitchFamily="66" charset="0"/>
              </a:rPr>
              <a:t>YÖNTEM VE TEKNİKLERİ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1800" b="1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1800" b="1" dirty="0" smtClean="0">
              <a:latin typeface="Comic Sans MS" pitchFamily="66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1800" b="1" dirty="0" smtClean="0">
              <a:latin typeface="Comic Sans MS" pitchFamily="66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18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839200" cy="5867400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2800" b="1" dirty="0" smtClean="0">
                <a:solidFill>
                  <a:schemeClr val="accent1"/>
                </a:solidFill>
                <a:latin typeface="Comic Sans MS" pitchFamily="66" charset="0"/>
              </a:rPr>
              <a:t>GÜNLÜK DERS ÇALIŞMA PROGRAMI 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2800" b="1" dirty="0" smtClean="0">
                <a:solidFill>
                  <a:schemeClr val="accent1"/>
                </a:solidFill>
                <a:latin typeface="Comic Sans MS" pitchFamily="66" charset="0"/>
              </a:rPr>
              <a:t>NASIL OLMALI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  <a:defRPr/>
            </a:pPr>
            <a:endParaRPr lang="tr-TR" sz="2400" dirty="0" smtClean="0">
              <a:latin typeface="Comic Sans MS" pitchFamily="66" charset="0"/>
            </a:endParaRP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O gün öğrenilen konuların tekrarı 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Konu ile ilgili test çözümü,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Ödevlerin tamamlanması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Bir gün sonra işlenecek konuların ön hazırlığını içermelidir.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b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b="1" dirty="0" smtClean="0">
                <a:solidFill>
                  <a:schemeClr val="accent1"/>
                </a:solidFill>
                <a:latin typeface="Comic Sans MS" pitchFamily="66" charset="0"/>
              </a:rPr>
              <a:t>PROGRAM</a:t>
            </a:r>
            <a:endParaRPr lang="tr-TR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tr-TR" sz="2000" dirty="0" smtClean="0">
              <a:latin typeface="Comic Sans MS" pitchFamily="66" charset="0"/>
            </a:endParaRP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000" dirty="0" smtClean="0">
                <a:latin typeface="Comic Sans MS" pitchFamily="66" charset="0"/>
              </a:rPr>
              <a:t>Zamanı etkin bir şekilde kullanmanızı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000" dirty="0" smtClean="0">
                <a:latin typeface="Comic Sans MS" pitchFamily="66" charset="0"/>
              </a:rPr>
              <a:t>Neye nereden başlayacağınıza karar vermenizi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000" dirty="0" smtClean="0">
                <a:latin typeface="Comic Sans MS" pitchFamily="66" charset="0"/>
              </a:rPr>
              <a:t>Bilgilerinizi ne kadar özümsediğinizi görmenizi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000" dirty="0" smtClean="0">
                <a:latin typeface="Comic Sans MS" pitchFamily="66" charset="0"/>
              </a:rPr>
              <a:t>Ne zaman dinlenip,ne zaman çalışacağınıza karar vermenizi 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000" dirty="0" smtClean="0">
                <a:latin typeface="Comic Sans MS" pitchFamily="66" charset="0"/>
              </a:rPr>
              <a:t>Geleceğinize bir adım daha yaklaşmanızı.......kolaylaştırır.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000" dirty="0" smtClean="0">
                <a:latin typeface="Comic Sans MS" pitchFamily="66" charset="0"/>
              </a:rPr>
              <a:t>Güven ve motivasyon sağlar.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596900"/>
            <a:ext cx="8763000" cy="13843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>
                <a:solidFill>
                  <a:schemeClr val="accent1"/>
                </a:solidFill>
                <a:latin typeface="Comic Sans MS" pitchFamily="66" charset="0"/>
              </a:rPr>
              <a:t>Ders Çalışma Süresi </a:t>
            </a:r>
            <a:br>
              <a:rPr lang="tr-TR" sz="4000" dirty="0" smtClean="0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tr-TR" sz="4000" dirty="0" smtClean="0">
                <a:solidFill>
                  <a:schemeClr val="accent1"/>
                </a:solidFill>
                <a:latin typeface="Comic Sans MS" pitchFamily="66" charset="0"/>
              </a:rPr>
              <a:t>Ne Kadar Olmalı?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2209800"/>
            <a:ext cx="7848600" cy="44196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En ideal ders çalışma süresi 40 dakikadır. Bu süre daha uzun olursa verim almak zorlaşır. </a:t>
            </a:r>
          </a:p>
          <a:p>
            <a:pPr algn="just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40 dakikalık bir çalışmadan sonra mutlaka çalıştığımız konuyu 10 dakika tekrar etmeliyiz</a:t>
            </a:r>
          </a:p>
          <a:p>
            <a:pPr algn="just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10 dakikalık tekrar süresinden sonra da 10  dakikalık bir ders arası dinlenme vermeliyiz 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tr-TR" sz="2400" dirty="0" smtClean="0">
              <a:latin typeface="Comic Sans MS" pitchFamily="66" charset="0"/>
            </a:endParaRP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400" dirty="0" smtClean="0">
                <a:latin typeface="Comic Sans MS" pitchFamily="66" charset="0"/>
              </a:rPr>
              <a:t>Tekrarlar kar topuna </a:t>
            </a:r>
            <a:r>
              <a:rPr lang="tr-TR" sz="2400" dirty="0" smtClean="0">
                <a:latin typeface="Comic Sans MS" pitchFamily="66" charset="0"/>
              </a:rPr>
              <a:t>benzer.Tepeden </a:t>
            </a:r>
            <a:r>
              <a:rPr lang="tr-TR" sz="2400" dirty="0" smtClean="0">
                <a:latin typeface="Comic Sans MS" pitchFamily="66" charset="0"/>
              </a:rPr>
              <a:t>aşağıya </a:t>
            </a:r>
            <a:r>
              <a:rPr lang="tr-TR" sz="2400" dirty="0" err="1" smtClean="0">
                <a:latin typeface="Comic Sans MS" pitchFamily="66" charset="0"/>
              </a:rPr>
              <a:t>yuvarlandıkçabüyür</a:t>
            </a:r>
            <a:r>
              <a:rPr lang="tr-TR" sz="2400" dirty="0" smtClean="0">
                <a:latin typeface="Comic Sans MS" pitchFamily="66" charset="0"/>
              </a:rPr>
              <a:t>, büyüdükçe hızı artar.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1371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>
                <a:solidFill>
                  <a:schemeClr val="accent1"/>
                </a:solidFill>
                <a:latin typeface="Comic Sans MS" pitchFamily="66" charset="0"/>
              </a:rPr>
              <a:t>Tekrar Yapmanın Önemini </a:t>
            </a:r>
            <a:br>
              <a:rPr lang="tr-TR" sz="4000" dirty="0" smtClean="0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tr-TR" sz="4000" dirty="0" smtClean="0">
                <a:solidFill>
                  <a:schemeClr val="accent1"/>
                </a:solidFill>
                <a:latin typeface="Comic Sans MS" pitchFamily="66" charset="0"/>
              </a:rPr>
              <a:t>Biliyor muyuz?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362200"/>
            <a:ext cx="8305800" cy="3733800"/>
          </a:xfrm>
        </p:spPr>
        <p:txBody>
          <a:bodyPr>
            <a:normAutofit/>
          </a:bodyPr>
          <a:lstStyle/>
          <a:p>
            <a:pPr algn="just"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800" dirty="0" smtClean="0">
                <a:latin typeface="Comic Sans MS" pitchFamily="66" charset="0"/>
              </a:rPr>
              <a:t>İlk tekrar 40 dakikalık çalışmanın sonunda yapılmalıdır. Bu tekrar öğrenilen konunun 24 saat hafızada kalmasını sağlar.</a:t>
            </a:r>
          </a:p>
          <a:p>
            <a:pPr algn="just"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800" dirty="0" smtClean="0">
                <a:latin typeface="Comic Sans MS" pitchFamily="66" charset="0"/>
              </a:rPr>
              <a:t>Okuldan sonra evde yapılacak ikinci bir on dakikalık tekrar bilginin bir hafta süreyle hafızada kalmasını sağlar.</a:t>
            </a:r>
          </a:p>
          <a:p>
            <a:pPr algn="just"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800" dirty="0" smtClean="0">
                <a:latin typeface="Comic Sans MS" pitchFamily="66" charset="0"/>
              </a:rPr>
              <a:t>.</a:t>
            </a:r>
            <a:endParaRPr lang="tr-TR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8077200" cy="4114800"/>
          </a:xfrm>
        </p:spPr>
        <p:txBody>
          <a:bodyPr/>
          <a:lstStyle/>
          <a:p>
            <a:pPr algn="just"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800" dirty="0" smtClean="0">
                <a:latin typeface="Comic Sans MS" pitchFamily="66" charset="0"/>
              </a:rPr>
              <a:t>Hafta sonu konunun 10 dakikalık üçüncü kere tekrarı bilginin bir ay süreyle hafızada kalmasını sağlar.</a:t>
            </a:r>
          </a:p>
          <a:p>
            <a:pPr algn="just"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800" dirty="0" smtClean="0">
                <a:latin typeface="Comic Sans MS" pitchFamily="66" charset="0"/>
              </a:rPr>
              <a:t>Bir ay sonra aynı konunun 4. Kere 10 dakikalık tekrarı o bilginin uzun süreli hafızaya kaydedilmesinden dolayı çok uzun saklanmasını sağlar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763000" cy="10795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chemeClr val="accent1"/>
                </a:solidFill>
                <a:latin typeface="Comic Sans MS" pitchFamily="66" charset="0"/>
              </a:rPr>
              <a:t>NOT  TUTMAK  </a:t>
            </a:r>
            <a:br>
              <a:rPr lang="tr-TR" sz="4000" b="1" dirty="0" smtClean="0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tr-TR" sz="4000" b="1" dirty="0" smtClean="0">
                <a:solidFill>
                  <a:schemeClr val="accent1"/>
                </a:solidFill>
                <a:latin typeface="Comic Sans MS" pitchFamily="66" charset="0"/>
              </a:rPr>
              <a:t>NEDEN ÖNEMLİ…</a:t>
            </a:r>
          </a:p>
        </p:txBody>
      </p:sp>
      <p:pic>
        <p:nvPicPr>
          <p:cNvPr id="27651" name="Picture 7" descr="images[38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2044700"/>
            <a:ext cx="3276600" cy="3822700"/>
          </a:xfrm>
          <a:noFill/>
        </p:spPr>
      </p:pic>
      <p:sp>
        <p:nvSpPr>
          <p:cNvPr id="2765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752600"/>
            <a:ext cx="4724400" cy="44958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Not tutmak derse aktif katılımı sağlar.</a:t>
            </a:r>
          </a:p>
          <a:p>
            <a:pPr algn="just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Sizi uyanık tutar.</a:t>
            </a:r>
          </a:p>
          <a:p>
            <a:pPr algn="just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Not tutarken göz, kulak, el birlikte çalışır.</a:t>
            </a:r>
          </a:p>
          <a:p>
            <a:pPr algn="just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Bu da daha iyi anlamanızı sağlar.</a:t>
            </a:r>
          </a:p>
          <a:p>
            <a:pPr algn="just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Not tutmak ve tutulan bu notları temize çekmek, zihne iyice yerleşmesini sağlar. </a:t>
            </a:r>
          </a:p>
          <a:p>
            <a:pPr algn="just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Yeniden yazma, zaman kaybı değildir; konunun anlaşılmayan yönlerini ortaya çıkarır.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tr-TR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381000"/>
            <a:ext cx="8686800" cy="5410200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4000" b="1" dirty="0" smtClean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4400" b="1" dirty="0" smtClean="0">
                <a:solidFill>
                  <a:schemeClr val="accent1"/>
                </a:solidFill>
                <a:latin typeface="Monotype Corsiva" pitchFamily="66" charset="0"/>
              </a:rPr>
              <a:t>YAPTIĞIMIZ ŞEYLER İÇİN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4400" b="1" dirty="0" smtClean="0">
                <a:solidFill>
                  <a:schemeClr val="accent1"/>
                </a:solidFill>
                <a:latin typeface="Monotype Corsiva" pitchFamily="66" charset="0"/>
              </a:rPr>
              <a:t>PİŞMANLIK ZAMANLA GEÇER, NE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4400" b="1" dirty="0" smtClean="0">
                <a:solidFill>
                  <a:schemeClr val="accent1"/>
                </a:solidFill>
                <a:latin typeface="Monotype Corsiva" pitchFamily="66" charset="0"/>
              </a:rPr>
              <a:t>VAR Kİ; YAPMADIĞIMIZ ŞEYLERE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4400" b="1" dirty="0" smtClean="0">
                <a:solidFill>
                  <a:schemeClr val="accent1"/>
                </a:solidFill>
                <a:latin typeface="Monotype Corsiva" pitchFamily="66" charset="0"/>
              </a:rPr>
              <a:t>PİŞMANLIĞIN ÇARESİ YOKTUR.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4400" b="1" dirty="0" smtClean="0">
              <a:solidFill>
                <a:schemeClr val="accent1"/>
              </a:solidFill>
              <a:latin typeface="Monotype Corsiva" pitchFamily="66" charset="0"/>
            </a:endParaRP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4000" b="1" dirty="0" smtClean="0">
                <a:solidFill>
                  <a:schemeClr val="accent1"/>
                </a:solidFill>
                <a:latin typeface="Monotype Corsiva" pitchFamily="66" charset="0"/>
              </a:rPr>
              <a:t>SYDNEY J. HARRIS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4000" dirty="0" smtClean="0">
              <a:solidFill>
                <a:schemeClr val="accent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458200" cy="3276600"/>
          </a:xfrm>
        </p:spPr>
        <p:txBody>
          <a:bodyPr/>
          <a:lstStyle/>
          <a:p>
            <a:pPr algn="ctr">
              <a:buFontTx/>
              <a:buNone/>
            </a:pPr>
            <a:endParaRPr lang="tr-TR" sz="4000" smtClean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tr-TR" sz="4000" smtClean="0">
                <a:latin typeface="Comic Sans MS" pitchFamily="66" charset="0"/>
              </a:rPr>
              <a:t>Başarıya giden yol</a:t>
            </a:r>
          </a:p>
          <a:p>
            <a:pPr algn="ctr">
              <a:buFontTx/>
              <a:buNone/>
            </a:pPr>
            <a:r>
              <a:rPr lang="tr-TR" sz="4000" smtClean="0">
                <a:latin typeface="Comic Sans MS" pitchFamily="66" charset="0"/>
              </a:rPr>
              <a:t>çok çalışmaktan değil </a:t>
            </a:r>
          </a:p>
          <a:p>
            <a:pPr algn="ctr">
              <a:buFontTx/>
              <a:buNone/>
            </a:pPr>
            <a:r>
              <a:rPr lang="tr-TR" sz="4000" smtClean="0">
                <a:latin typeface="Comic Sans MS" pitchFamily="66" charset="0"/>
              </a:rPr>
              <a:t>etkili çalışmaktan geçmektedir.</a:t>
            </a:r>
          </a:p>
        </p:txBody>
      </p:sp>
      <p:pic>
        <p:nvPicPr>
          <p:cNvPr id="9219" name="Picture 4" descr="BS0055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733800"/>
            <a:ext cx="8305800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304800"/>
            <a:ext cx="4800600" cy="6400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4000" b="1" i="1" u="sng" dirty="0" smtClean="0"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4000" b="1" i="1" u="sng" dirty="0" smtClean="0">
                <a:solidFill>
                  <a:schemeClr val="accent1"/>
                </a:solidFill>
                <a:latin typeface="Comic Sans MS" pitchFamily="66" charset="0"/>
              </a:rPr>
              <a:t>UNUTMAYIN!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4000" b="1" i="1" u="sng" dirty="0" smtClean="0"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34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Etkili çalışmak,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3400" i="1" dirty="0" smtClean="0">
                <a:latin typeface="Comic Sans MS" pitchFamily="66" charset="0"/>
              </a:rPr>
              <a:t>belirlenmiş amaçlar ve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34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belirlenmiş</a:t>
            </a:r>
            <a:r>
              <a:rPr lang="tr-TR" sz="3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tr-TR" sz="34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öncelikler</a:t>
            </a:r>
            <a:r>
              <a:rPr lang="tr-TR" sz="3400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3400" i="1" dirty="0" smtClean="0">
                <a:latin typeface="Comic Sans MS" pitchFamily="66" charset="0"/>
              </a:rPr>
              <a:t>doğrultusunda zamanı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3400" i="1" dirty="0" smtClean="0">
                <a:latin typeface="Comic Sans MS" pitchFamily="66" charset="0"/>
              </a:rPr>
              <a:t>programlı olarak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3400" i="1" dirty="0" smtClean="0">
                <a:latin typeface="Comic Sans MS" pitchFamily="66" charset="0"/>
              </a:rPr>
              <a:t>kullanmaktır.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447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accent1"/>
                </a:solidFill>
                <a:latin typeface="Comic Sans MS" pitchFamily="66" charset="0"/>
              </a:rPr>
              <a:t>VERİMLİ DERS ÇALIŞMA </a:t>
            </a:r>
            <a:r>
              <a:rPr lang="tr-TR" sz="4000" b="1" dirty="0" smtClean="0">
                <a:solidFill>
                  <a:schemeClr val="accent1"/>
                </a:solidFill>
                <a:latin typeface="Comic Sans MS" pitchFamily="66" charset="0"/>
              </a:rPr>
              <a:t>YOLLARI</a:t>
            </a:r>
          </a:p>
        </p:txBody>
      </p:sp>
      <p:sp>
        <p:nvSpPr>
          <p:cNvPr id="11268" name="4 İçerik Yer Tutucusu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4038600" cy="34290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Derse hazırlıklı olmak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Not tutmak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Araç gereç ve kaynaklardan yararlanmak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Aralıklı tekrarlar yaparak unutmayı önlemek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Dikkatinizi uyanık tutmak</a:t>
            </a:r>
          </a:p>
          <a:p>
            <a:pPr>
              <a:buFont typeface="Wingdings 2" pitchFamily="18" charset="2"/>
              <a:buNone/>
            </a:pPr>
            <a:endParaRPr lang="tr-TR" smtClean="0"/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2667000"/>
            <a:ext cx="4648200" cy="35052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Amaçlarınızı belirlemek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Planlı çalışmak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Zamanı verimli kullanmak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Verimi azaltıcı etkenleri ortadan kaldırmak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Uygun bir çalışma ortamı hazırlamak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chemeClr val="accent1"/>
                </a:solidFill>
                <a:latin typeface="Comic Sans MS" pitchFamily="66" charset="0"/>
              </a:rPr>
              <a:t>BAŞARININ ÜÇ ANAHTARI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rmAutofit/>
          </a:bodyPr>
          <a:lstStyle/>
          <a:p>
            <a:pPr marL="609600" indent="-60960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1. Başarıya İnanma:</a:t>
            </a:r>
          </a:p>
          <a:p>
            <a:pPr marL="609600" indent="-60960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2000" dirty="0" smtClean="0">
                <a:latin typeface="Comic Sans MS" pitchFamily="66" charset="0"/>
              </a:rPr>
              <a:t>Bilinçaltı söylenene inanır. Kendinize ne söylerseniz o olursunuz.</a:t>
            </a:r>
          </a:p>
          <a:p>
            <a:pPr marL="609600" indent="-60960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2000" dirty="0" smtClean="0">
              <a:latin typeface="Comic Sans MS" pitchFamily="66" charset="0"/>
            </a:endParaRPr>
          </a:p>
          <a:p>
            <a:pPr marL="609600" indent="-60960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2. Hedef Belirleme:</a:t>
            </a:r>
            <a:r>
              <a:rPr lang="tr-TR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</a:p>
          <a:p>
            <a:pPr marL="609600" indent="-60960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2000" dirty="0" smtClean="0">
                <a:latin typeface="Comic Sans MS" pitchFamily="66" charset="0"/>
              </a:rPr>
              <a:t>Hedefler düşüncelerin netleşmesine, zamanın ve fırsatların etkili</a:t>
            </a:r>
          </a:p>
          <a:p>
            <a:pPr marL="609600" indent="-60960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2000" dirty="0" smtClean="0">
                <a:latin typeface="Comic Sans MS" pitchFamily="66" charset="0"/>
              </a:rPr>
              <a:t>biçimde kullanılmasına yardımcı olur.</a:t>
            </a:r>
          </a:p>
          <a:p>
            <a:pPr marL="609600" indent="-60960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2000" dirty="0" smtClean="0">
              <a:latin typeface="Comic Sans MS" pitchFamily="66" charset="0"/>
            </a:endParaRPr>
          </a:p>
          <a:p>
            <a:pPr marL="609600" indent="-60960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3. Sistemli Çalışma: </a:t>
            </a:r>
          </a:p>
          <a:p>
            <a:pPr marL="609600" indent="-60960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2000" dirty="0" smtClean="0">
                <a:latin typeface="Comic Sans MS" pitchFamily="66" charset="0"/>
              </a:rPr>
              <a:t>Sistemli ders çalışma mevcut zamandan maksimum verim elde</a:t>
            </a:r>
          </a:p>
          <a:p>
            <a:pPr marL="609600" indent="-60960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2000" dirty="0" smtClean="0">
                <a:latin typeface="Comic Sans MS" pitchFamily="66" charset="0"/>
              </a:rPr>
              <a:t>Etmeyi sağlar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7630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chemeClr val="accent1"/>
                </a:solidFill>
                <a:latin typeface="Comic Sans MS" pitchFamily="66" charset="0"/>
              </a:rPr>
              <a:t>AMAÇLARIN</a:t>
            </a:r>
            <a:r>
              <a:rPr lang="tr-TR" sz="40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sz="4000" b="1" dirty="0" smtClean="0">
                <a:solidFill>
                  <a:schemeClr val="accent1"/>
                </a:solidFill>
                <a:latin typeface="Comic Sans MS" pitchFamily="66" charset="0"/>
              </a:rPr>
              <a:t>BELİRLENMESİ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0" y="1752600"/>
            <a:ext cx="4648200" cy="48768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tr-TR" sz="2400" smtClean="0">
              <a:latin typeface="Comic Sans MS" pitchFamily="66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tr-TR" sz="2400" smtClean="0">
              <a:latin typeface="Comic Sans MS" pitchFamily="66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Dikkatimizin dağılmamasına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tr-TR" sz="2400" smtClean="0">
              <a:latin typeface="Comic Sans MS" pitchFamily="66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Daha az hayal kurmamıza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tr-TR" sz="2400" smtClean="0">
              <a:latin typeface="Comic Sans MS" pitchFamily="66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Planlı ve programlı çalışmamıza yardım eder.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tr-TR" sz="2400" smtClean="0">
              <a:latin typeface="Comic Sans MS" pitchFamily="66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Amaç motivasyonu</a:t>
            </a:r>
            <a:r>
              <a:rPr lang="tr-TR" sz="2800" smtClean="0">
                <a:latin typeface="Comic Sans MS" pitchFamily="66" charset="0"/>
              </a:rPr>
              <a:t> </a:t>
            </a:r>
            <a:r>
              <a:rPr lang="tr-TR" sz="2400" smtClean="0">
                <a:latin typeface="Comic Sans MS" pitchFamily="66" charset="0"/>
              </a:rPr>
              <a:t>arttırır.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524000"/>
          </a:xfrm>
        </p:spPr>
        <p:txBody>
          <a:bodyPr/>
          <a:lstStyle/>
          <a:p>
            <a:r>
              <a:rPr lang="tr-TR" sz="2400" dirty="0" smtClean="0">
                <a:latin typeface="Comic Sans MS" pitchFamily="66" charset="0"/>
              </a:rPr>
              <a:t>Birden çok iş ya da ders üzerinde aynı gün çalışmanız gerektiğinde hangisinden işe başlayacağınızı bilemediğiniz ya da çalışmaya karar veremediğiniz anlar oluyor mu?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514600"/>
            <a:ext cx="4191000" cy="3962400"/>
          </a:xfrm>
        </p:spPr>
        <p:txBody>
          <a:bodyPr/>
          <a:lstStyle/>
          <a:p>
            <a:pPr>
              <a:buFontTx/>
              <a:buNone/>
            </a:pPr>
            <a:endParaRPr lang="tr-TR" sz="280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tr-TR" sz="2800" smtClean="0">
                <a:latin typeface="Comic Sans MS" pitchFamily="66" charset="0"/>
              </a:rPr>
              <a:t>Yanıtınız ;</a:t>
            </a:r>
          </a:p>
          <a:p>
            <a:pPr>
              <a:buFontTx/>
              <a:buNone/>
            </a:pPr>
            <a:r>
              <a:rPr lang="tr-TR" sz="2800" smtClean="0">
                <a:latin typeface="Comic Sans MS" pitchFamily="66" charset="0"/>
              </a:rPr>
              <a:t>EVET ise </a:t>
            </a:r>
          </a:p>
          <a:p>
            <a:pPr>
              <a:buFontTx/>
              <a:buNone/>
            </a:pPr>
            <a:r>
              <a:rPr lang="tr-TR" sz="2800" smtClean="0">
                <a:latin typeface="Comic Sans MS" pitchFamily="66" charset="0"/>
              </a:rPr>
              <a:t>planlı ders çalışmayı </a:t>
            </a:r>
          </a:p>
          <a:p>
            <a:pPr>
              <a:buFontTx/>
              <a:buNone/>
            </a:pPr>
            <a:r>
              <a:rPr lang="tr-TR" sz="2800" smtClean="0">
                <a:latin typeface="Comic Sans MS" pitchFamily="66" charset="0"/>
              </a:rPr>
              <a:t>bilmediğinizi </a:t>
            </a:r>
          </a:p>
          <a:p>
            <a:pPr>
              <a:buFontTx/>
              <a:buNone/>
            </a:pPr>
            <a:r>
              <a:rPr lang="tr-TR" sz="2800" smtClean="0">
                <a:latin typeface="Comic Sans MS" pitchFamily="66" charset="0"/>
              </a:rPr>
              <a:t>söyleyebiliriz.</a:t>
            </a:r>
          </a:p>
          <a:p>
            <a:pPr>
              <a:buFontTx/>
              <a:buNone/>
            </a:pPr>
            <a:endParaRPr lang="tr-TR" sz="2800" smtClean="0"/>
          </a:p>
        </p:txBody>
      </p:sp>
      <p:pic>
        <p:nvPicPr>
          <p:cNvPr id="14340" name="Picture 7" descr="BD05380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42060" y="2328249"/>
            <a:ext cx="3450879" cy="3268301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901700"/>
            <a:ext cx="8763000" cy="11557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chemeClr val="accent1"/>
                </a:solidFill>
                <a:latin typeface="Comic Sans MS" pitchFamily="66" charset="0"/>
              </a:rPr>
              <a:t>DERS ÇALIŞMAYA BAŞLAMADAN ÖNCE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438400" y="2286000"/>
            <a:ext cx="4267200" cy="41148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tr-TR" sz="2400" smtClean="0">
              <a:latin typeface="Comic Sans MS" pitchFamily="66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Amaç belirleyin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Hedef seçin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Önceliklerinizi sıralayın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Başaramama korkusunu yenin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smtClean="0">
                <a:latin typeface="Comic Sans MS" pitchFamily="66" charset="0"/>
              </a:rPr>
              <a:t>Ön yargılarınızı kırın</a:t>
            </a:r>
          </a:p>
          <a:p>
            <a:pPr>
              <a:buFontTx/>
              <a:buNone/>
            </a:pPr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28600" y="990600"/>
            <a:ext cx="4267200" cy="5410200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dirty="0" smtClean="0">
                <a:solidFill>
                  <a:schemeClr val="accent1"/>
                </a:solidFill>
                <a:latin typeface="Comic Sans MS" pitchFamily="66" charset="0"/>
              </a:rPr>
              <a:t>Ders Çalışmamızı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dirty="0" smtClean="0">
                <a:solidFill>
                  <a:schemeClr val="accent1"/>
                </a:solidFill>
                <a:latin typeface="Comic Sans MS" pitchFamily="66" charset="0"/>
              </a:rPr>
              <a:t>Engelleyen İç Sebepler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2400" dirty="0" smtClean="0"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Aşırı kaygı</a:t>
            </a: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Ailevi sorunlar</a:t>
            </a: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Gelecekle ilgili endişeler</a:t>
            </a: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Hayaller</a:t>
            </a: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Başka yerde olma isteği</a:t>
            </a: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Aşırı tokluk veya açlık</a:t>
            </a: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Yorgunluk</a:t>
            </a: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Uykusuzluk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1066800"/>
            <a:ext cx="4267200" cy="5257800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dirty="0" smtClean="0">
                <a:solidFill>
                  <a:schemeClr val="accent1"/>
                </a:solidFill>
                <a:latin typeface="Comic Sans MS" pitchFamily="66" charset="0"/>
              </a:rPr>
              <a:t>Ders Çalışmamızı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dirty="0" smtClean="0">
                <a:solidFill>
                  <a:schemeClr val="accent1"/>
                </a:solidFill>
                <a:latin typeface="Comic Sans MS" pitchFamily="66" charset="0"/>
              </a:rPr>
              <a:t>Engelleyen Dış Sebepler</a:t>
            </a: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Tx/>
              <a:buNone/>
              <a:defRPr/>
            </a:pPr>
            <a:endParaRPr lang="tr-TR" sz="2400" dirty="0" smtClean="0"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Bilgisayar</a:t>
            </a: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Telefon</a:t>
            </a: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Televizyon</a:t>
            </a: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Müzik dinlemek</a:t>
            </a: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Yatarak çalışmak</a:t>
            </a: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Posterler</a:t>
            </a: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Resimler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tr-TR" sz="2400" dirty="0" smtClean="0">
                <a:latin typeface="Comic Sans MS" pitchFamily="66" charset="0"/>
              </a:rPr>
              <a:t>Dağınık masa</a:t>
            </a:r>
          </a:p>
          <a:p>
            <a:pPr marL="274320" indent="-274320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tr-TR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505</Words>
  <Application>Microsoft Office PowerPoint</Application>
  <PresentationFormat>Ekran Gösterisi (4:3)</PresentationFormat>
  <Paragraphs>130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4" baseType="lpstr">
      <vt:lpstr>Tahoma</vt:lpstr>
      <vt:lpstr>Arial</vt:lpstr>
      <vt:lpstr>Calibri</vt:lpstr>
      <vt:lpstr>Constantia</vt:lpstr>
      <vt:lpstr>Wingdings 2</vt:lpstr>
      <vt:lpstr>Comic Sans MS</vt:lpstr>
      <vt:lpstr>Wingdings</vt:lpstr>
      <vt:lpstr>Monotype Corsiva</vt:lpstr>
      <vt:lpstr>Canlı</vt:lpstr>
      <vt:lpstr>Slayt 1</vt:lpstr>
      <vt:lpstr>Slayt 2</vt:lpstr>
      <vt:lpstr>Slayt 3</vt:lpstr>
      <vt:lpstr>VERİMLİ DERS ÇALIŞMA YOLLARI</vt:lpstr>
      <vt:lpstr>BAŞARININ ÜÇ ANAHTARI</vt:lpstr>
      <vt:lpstr>AMAÇLARIN BELİRLENMESİ</vt:lpstr>
      <vt:lpstr>Birden çok iş ya da ders üzerinde aynı gün çalışmanız gerektiğinde hangisinden işe başlayacağınızı bilemediğiniz ya da çalışmaya karar veremediğiniz anlar oluyor mu?</vt:lpstr>
      <vt:lpstr>DERS ÇALIŞMAYA BAŞLAMADAN ÖNCE</vt:lpstr>
      <vt:lpstr>Slayt 9</vt:lpstr>
      <vt:lpstr>Slayt 10</vt:lpstr>
      <vt:lpstr>Ders Çalışma Süresi  Ne Kadar Olmalı?</vt:lpstr>
      <vt:lpstr>Tekrar Yapmanın Önemini  Biliyor muyuz?</vt:lpstr>
      <vt:lpstr>Slayt 13</vt:lpstr>
      <vt:lpstr>NOT  TUTMAK   NEDEN ÖNEMLİ…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deel1</dc:creator>
  <cp:lastModifiedBy>Custom</cp:lastModifiedBy>
  <cp:revision>53</cp:revision>
  <cp:lastPrinted>1601-01-01T00:00:00Z</cp:lastPrinted>
  <dcterms:created xsi:type="dcterms:W3CDTF">1601-01-01T00:00:00Z</dcterms:created>
  <dcterms:modified xsi:type="dcterms:W3CDTF">2018-11-12T10:41:21Z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